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7" r:id="rId3"/>
    <p:sldId id="278" r:id="rId4"/>
    <p:sldId id="365" r:id="rId5"/>
    <p:sldId id="392" r:id="rId6"/>
    <p:sldId id="401" r:id="rId7"/>
    <p:sldId id="402" r:id="rId8"/>
    <p:sldId id="390" r:id="rId9"/>
    <p:sldId id="387" r:id="rId10"/>
    <p:sldId id="391" r:id="rId11"/>
    <p:sldId id="400" r:id="rId12"/>
    <p:sldId id="405" r:id="rId13"/>
    <p:sldId id="396" r:id="rId14"/>
    <p:sldId id="403" r:id="rId15"/>
    <p:sldId id="404" r:id="rId16"/>
    <p:sldId id="406" r:id="rId17"/>
    <p:sldId id="368" r:id="rId18"/>
  </p:sldIdLst>
  <p:sldSz cx="9144000" cy="6858000" type="screen4x3"/>
  <p:notesSz cx="6797675" cy="9928225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79" autoAdjust="0"/>
    <p:restoredTop sz="94610" autoAdjust="0"/>
  </p:normalViewPr>
  <p:slideViewPr>
    <p:cSldViewPr>
      <p:cViewPr>
        <p:scale>
          <a:sx n="66" d="100"/>
          <a:sy n="66" d="100"/>
        </p:scale>
        <p:origin x="-2214" y="-9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78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36ECCF9-12FA-4D72-B373-A2958A159472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477F66-E5CF-4432-B738-9E65AC46124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40162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13E9BEE-4BEB-4670-A649-B6BAF21277C6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1BBFAE6-095A-4199-B72B-B1C4745CC67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058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i-FI" smtClean="0"/>
          </a:p>
        </p:txBody>
      </p:sp>
      <p:sp>
        <p:nvSpPr>
          <p:cNvPr id="25604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6F38F7-4917-42B4-A823-5971E48EBEF7}" type="slidenum">
              <a:rPr lang="fi-FI" smtClean="0"/>
              <a:pPr/>
              <a:t>10</a:t>
            </a:fld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23FA9-B2F4-4E95-9EAB-AA612928F41F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D7A04-15C5-4852-907B-E7FEA8FA3F7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D8F40-B50C-4AE3-A822-71C96903195A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284F7-A7B9-470B-913E-7B0843D7F70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5CC2B-E36F-466D-B1B5-CEADAEA935EB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27B6A-53FF-47EC-A886-6EC41E063C1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CC524-88BB-4208-83FE-BB2F99D83175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C66B-EF17-49DA-992C-EAED3D786E3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42888-B1C1-4C1D-8D98-CFC851F28414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CB648-3620-4F38-8300-2F463E45D22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3BB2B-9800-4F8B-930B-118C7031845F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A6272-EF77-4574-9149-C13CB40EE70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13CEA-3794-48BE-9979-8BA9240AB331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4BBD5-E071-463B-B2E7-0D9AF542A27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1D227-2902-49A0-8C50-E69070B66162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71EC6-264C-4492-BBCB-42D873CD722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5EEE0-B480-4DD4-AF1B-8827D6DF0133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26ED2-E544-4B58-94CF-90B7B17D45A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4BFA8-5435-4232-9C97-88F8536EE030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8254-2B46-4341-B97F-F225B0EAA99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0E50C-409E-4E69-B2F9-6016637D78E6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7A09-20C3-4D6B-AED7-795D58D53D2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69DC72-AF97-432E-9430-62AEAADB94D6}" type="datetimeFigureOut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E7EDF6-0C52-4D22-A46D-09E065885B9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ymparisto.fi/hinkumapp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ko 1"/>
          <p:cNvSpPr>
            <a:spLocks noGrp="1"/>
          </p:cNvSpPr>
          <p:nvPr>
            <p:ph type="ctrTitle"/>
          </p:nvPr>
        </p:nvSpPr>
        <p:spPr>
          <a:xfrm>
            <a:off x="684213" y="2565400"/>
            <a:ext cx="7772400" cy="2519363"/>
          </a:xfrm>
        </p:spPr>
        <p:txBody>
          <a:bodyPr/>
          <a:lstStyle/>
          <a:p>
            <a:pPr eaLnBrk="1" hangingPunct="1"/>
            <a:r>
              <a:rPr lang="fi-FI" sz="3600" dirty="0" smtClean="0"/>
              <a:t/>
            </a:r>
            <a:br>
              <a:rPr lang="fi-FI" sz="3600" dirty="0" smtClean="0"/>
            </a:br>
            <a:r>
              <a:rPr lang="fi-FI" sz="3600" dirty="0" smtClean="0"/>
              <a:t>Kohti hiilineutraalia kuntaa (HINKU) – missä mennään?</a:t>
            </a:r>
            <a:r>
              <a:rPr lang="fi-FI" b="1" dirty="0" smtClean="0"/>
              <a:t/>
            </a:r>
            <a:br>
              <a:rPr lang="fi-FI" b="1" dirty="0" smtClean="0"/>
            </a:br>
            <a:r>
              <a:rPr lang="fi-FI" sz="2400" b="1" dirty="0" smtClean="0"/>
              <a:t> </a:t>
            </a:r>
            <a:br>
              <a:rPr lang="fi-FI" sz="2400" b="1" dirty="0" smtClean="0"/>
            </a:br>
            <a:r>
              <a:rPr lang="fi-FI" sz="2400" b="1" dirty="0" smtClean="0"/>
              <a:t>Professori Jyri Seppälä</a:t>
            </a:r>
            <a:br>
              <a:rPr lang="fi-FI" sz="2400" b="1" dirty="0" smtClean="0"/>
            </a:br>
            <a:r>
              <a:rPr lang="fi-FI" sz="2400" b="1" dirty="0" smtClean="0"/>
              <a:t>Suomen ympäristökeskus</a:t>
            </a:r>
            <a:br>
              <a:rPr lang="fi-FI" sz="2400" b="1" dirty="0" smtClean="0"/>
            </a:br>
            <a:r>
              <a:rPr lang="fi-FI" sz="2400" b="1" dirty="0" smtClean="0"/>
              <a:t>Ilmastoareena, 24.4.2012</a:t>
            </a:r>
            <a:endParaRPr lang="fi-FI" b="1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Ryhmä 65"/>
          <p:cNvGrpSpPr>
            <a:grpSpLocks/>
          </p:cNvGrpSpPr>
          <p:nvPr/>
        </p:nvGrpSpPr>
        <p:grpSpPr bwMode="auto">
          <a:xfrm>
            <a:off x="-1765300" y="476250"/>
            <a:ext cx="10152063" cy="8156575"/>
            <a:chOff x="-1836712" y="619525"/>
            <a:chExt cx="10152608" cy="8157812"/>
          </a:xfrm>
        </p:grpSpPr>
        <p:sp>
          <p:nvSpPr>
            <p:cNvPr id="16" name="Tekstikehys 15"/>
            <p:cNvSpPr txBox="1"/>
            <p:nvPr/>
          </p:nvSpPr>
          <p:spPr bwMode="auto">
            <a:xfrm>
              <a:off x="3567428" y="3172612"/>
              <a:ext cx="974777" cy="3080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i-FI" sz="1400" dirty="0" err="1">
                  <a:latin typeface="+mn-lt"/>
                </a:rPr>
                <a:t>Mittarointi</a:t>
              </a:r>
              <a:endParaRPr lang="fi-FI" sz="1400" dirty="0">
                <a:latin typeface="+mn-lt"/>
              </a:endParaRPr>
            </a:p>
          </p:txBody>
        </p:sp>
        <p:sp>
          <p:nvSpPr>
            <p:cNvPr id="19" name="Tekstikehys 18"/>
            <p:cNvSpPr txBox="1"/>
            <p:nvPr/>
          </p:nvSpPr>
          <p:spPr bwMode="auto">
            <a:xfrm>
              <a:off x="2195754" y="2853477"/>
              <a:ext cx="1079558" cy="9542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i-FI" sz="1400" dirty="0">
                  <a:latin typeface="+mn-lt"/>
                </a:rPr>
                <a:t>Ilmasto-</a:t>
              </a:r>
            </a:p>
            <a:p>
              <a:pPr algn="ctr">
                <a:defRPr/>
              </a:pPr>
              <a:r>
                <a:rPr lang="fi-FI" sz="1400" dirty="0">
                  <a:latin typeface="+mn-lt"/>
                </a:rPr>
                <a:t>ystävälliset tuotteet ja palvelut</a:t>
              </a:r>
            </a:p>
          </p:txBody>
        </p:sp>
        <p:sp>
          <p:nvSpPr>
            <p:cNvPr id="21" name="Tekstikehys 20"/>
            <p:cNvSpPr txBox="1"/>
            <p:nvPr/>
          </p:nvSpPr>
          <p:spPr bwMode="auto">
            <a:xfrm>
              <a:off x="-1836712" y="8469315"/>
              <a:ext cx="3629220" cy="3080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i-FI" sz="1400" b="1" dirty="0" err="1">
                  <a:latin typeface="+mn-lt"/>
                </a:rPr>
                <a:t>Measures</a:t>
              </a:r>
              <a:r>
                <a:rPr lang="fi-FI" sz="1400" b="1" dirty="0">
                  <a:latin typeface="+mn-lt"/>
                </a:rPr>
                <a:t> to </a:t>
              </a:r>
              <a:r>
                <a:rPr lang="fi-FI" sz="1400" b="1" dirty="0" err="1">
                  <a:latin typeface="+mn-lt"/>
                </a:rPr>
                <a:t>reduce</a:t>
              </a:r>
              <a:r>
                <a:rPr lang="fi-FI" sz="1400" b="1" dirty="0">
                  <a:latin typeface="+mn-lt"/>
                </a:rPr>
                <a:t> </a:t>
              </a:r>
              <a:r>
                <a:rPr lang="fi-FI" sz="1400" b="1" dirty="0" err="1">
                  <a:latin typeface="+mn-lt"/>
                </a:rPr>
                <a:t>greenhouse</a:t>
              </a:r>
              <a:r>
                <a:rPr lang="fi-FI" sz="1400" b="1" dirty="0">
                  <a:latin typeface="+mn-lt"/>
                </a:rPr>
                <a:t> </a:t>
              </a:r>
              <a:r>
                <a:rPr lang="fi-FI" sz="1400" b="1" dirty="0" err="1">
                  <a:latin typeface="+mn-lt"/>
                </a:rPr>
                <a:t>gas</a:t>
              </a:r>
              <a:r>
                <a:rPr lang="fi-FI" sz="1400" b="1" dirty="0">
                  <a:latin typeface="+mn-lt"/>
                </a:rPr>
                <a:t> </a:t>
              </a:r>
              <a:r>
                <a:rPr lang="fi-FI" sz="1400" b="1" dirty="0" err="1">
                  <a:latin typeface="+mn-lt"/>
                </a:rPr>
                <a:t>emissions</a:t>
              </a:r>
              <a:endParaRPr lang="fi-FI" sz="1400" b="1" dirty="0">
                <a:latin typeface="+mn-lt"/>
              </a:endParaRPr>
            </a:p>
          </p:txBody>
        </p:sp>
        <p:sp>
          <p:nvSpPr>
            <p:cNvPr id="23" name="Ellipsi 22"/>
            <p:cNvSpPr/>
            <p:nvPr/>
          </p:nvSpPr>
          <p:spPr>
            <a:xfrm>
              <a:off x="4356458" y="619525"/>
              <a:ext cx="1441527" cy="1297185"/>
            </a:xfrm>
            <a:prstGeom prst="ellipse">
              <a:avLst/>
            </a:prstGeom>
            <a:solidFill>
              <a:srgbClr val="35D8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i-FI" sz="1600" dirty="0">
                  <a:solidFill>
                    <a:schemeClr val="tx1"/>
                  </a:solidFill>
                </a:rPr>
                <a:t>Muut </a:t>
              </a:r>
            </a:p>
          </p:txBody>
        </p:sp>
        <p:sp>
          <p:nvSpPr>
            <p:cNvPr id="24" name="Ellipsi 23"/>
            <p:cNvSpPr/>
            <p:nvPr/>
          </p:nvSpPr>
          <p:spPr>
            <a:xfrm>
              <a:off x="1187638" y="1122839"/>
              <a:ext cx="1368498" cy="122573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 sz="1600" dirty="0">
                <a:solidFill>
                  <a:schemeClr val="tx1"/>
                </a:solidFill>
              </a:endParaRPr>
            </a:p>
          </p:txBody>
        </p:sp>
        <p:sp>
          <p:nvSpPr>
            <p:cNvPr id="26" name="Ellipsi 25"/>
            <p:cNvSpPr/>
            <p:nvPr/>
          </p:nvSpPr>
          <p:spPr>
            <a:xfrm>
              <a:off x="5436016" y="1195875"/>
              <a:ext cx="2879880" cy="252133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27" name="Suorakulmio 26"/>
            <p:cNvSpPr/>
            <p:nvPr/>
          </p:nvSpPr>
          <p:spPr>
            <a:xfrm>
              <a:off x="5796398" y="1627741"/>
              <a:ext cx="2087675" cy="50490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i-FI" dirty="0">
                  <a:solidFill>
                    <a:schemeClr val="tx1"/>
                  </a:solidFill>
                </a:rPr>
                <a:t>Kunnan viranhaltijat ja päättäjät</a:t>
              </a:r>
            </a:p>
          </p:txBody>
        </p:sp>
        <p:sp>
          <p:nvSpPr>
            <p:cNvPr id="28" name="Suorakulmio 27"/>
            <p:cNvSpPr/>
            <p:nvPr/>
          </p:nvSpPr>
          <p:spPr>
            <a:xfrm>
              <a:off x="5796398" y="2204090"/>
              <a:ext cx="2087675" cy="50490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i-FI" dirty="0">
                  <a:solidFill>
                    <a:schemeClr val="tx1"/>
                  </a:solidFill>
                </a:rPr>
                <a:t>Elinkeinoelämä</a:t>
              </a:r>
            </a:p>
          </p:txBody>
        </p:sp>
        <p:sp>
          <p:nvSpPr>
            <p:cNvPr id="29" name="Suorakulmio 28"/>
            <p:cNvSpPr/>
            <p:nvPr/>
          </p:nvSpPr>
          <p:spPr>
            <a:xfrm>
              <a:off x="5796398" y="2780441"/>
              <a:ext cx="2087675" cy="50490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i-FI" dirty="0">
                  <a:solidFill>
                    <a:schemeClr val="tx1"/>
                  </a:solidFill>
                </a:rPr>
                <a:t>Asukkaat</a:t>
              </a:r>
            </a:p>
          </p:txBody>
        </p:sp>
        <p:sp>
          <p:nvSpPr>
            <p:cNvPr id="31" name="Ellipsi 30"/>
            <p:cNvSpPr/>
            <p:nvPr/>
          </p:nvSpPr>
          <p:spPr>
            <a:xfrm>
              <a:off x="2051285" y="5705059"/>
              <a:ext cx="720764" cy="72083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32" name="Ellipsi 31"/>
            <p:cNvSpPr/>
            <p:nvPr/>
          </p:nvSpPr>
          <p:spPr>
            <a:xfrm>
              <a:off x="2914931" y="5705059"/>
              <a:ext cx="720764" cy="72083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33" name="Ellipsi 32"/>
            <p:cNvSpPr/>
            <p:nvPr/>
          </p:nvSpPr>
          <p:spPr>
            <a:xfrm>
              <a:off x="3780165" y="5705059"/>
              <a:ext cx="719177" cy="72083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34" name="Ellipsi 33"/>
            <p:cNvSpPr/>
            <p:nvPr/>
          </p:nvSpPr>
          <p:spPr>
            <a:xfrm>
              <a:off x="4643811" y="5705059"/>
              <a:ext cx="720764" cy="72083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35" name="Ellipsi 34"/>
            <p:cNvSpPr/>
            <p:nvPr/>
          </p:nvSpPr>
          <p:spPr>
            <a:xfrm>
              <a:off x="5507457" y="5705059"/>
              <a:ext cx="720764" cy="72083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36" name="Ellipsi 35"/>
            <p:cNvSpPr/>
            <p:nvPr/>
          </p:nvSpPr>
          <p:spPr>
            <a:xfrm>
              <a:off x="6372692" y="5705059"/>
              <a:ext cx="719176" cy="72083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37" name="Ellipsi 36"/>
            <p:cNvSpPr/>
            <p:nvPr/>
          </p:nvSpPr>
          <p:spPr>
            <a:xfrm>
              <a:off x="1187638" y="5705059"/>
              <a:ext cx="719176" cy="720834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38" name="Tekstikehys 37"/>
            <p:cNvSpPr txBox="1"/>
            <p:nvPr/>
          </p:nvSpPr>
          <p:spPr>
            <a:xfrm>
              <a:off x="6317126" y="1268911"/>
              <a:ext cx="847771" cy="3699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i-FI" b="1" dirty="0">
                  <a:latin typeface="+mn-lt"/>
                </a:rPr>
                <a:t>KUNTA</a:t>
              </a:r>
            </a:p>
          </p:txBody>
        </p:sp>
        <p:sp>
          <p:nvSpPr>
            <p:cNvPr id="39" name="Tekstikehys 38"/>
            <p:cNvSpPr txBox="1"/>
            <p:nvPr/>
          </p:nvSpPr>
          <p:spPr>
            <a:xfrm>
              <a:off x="1443239" y="1627741"/>
              <a:ext cx="896986" cy="3381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i-FI" sz="1600" dirty="0">
                  <a:latin typeface="+mn-lt"/>
                </a:rPr>
                <a:t>Yritykset</a:t>
              </a:r>
            </a:p>
          </p:txBody>
        </p:sp>
        <p:sp>
          <p:nvSpPr>
            <p:cNvPr id="40" name="Tekstikehys 39"/>
            <p:cNvSpPr txBox="1"/>
            <p:nvPr/>
          </p:nvSpPr>
          <p:spPr>
            <a:xfrm>
              <a:off x="3564253" y="2813783"/>
              <a:ext cx="1338335" cy="3080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i-FI" sz="1400" dirty="0">
                  <a:latin typeface="+mn-lt"/>
                </a:rPr>
                <a:t>Asiantuntijatuki</a:t>
              </a:r>
            </a:p>
          </p:txBody>
        </p:sp>
        <p:sp>
          <p:nvSpPr>
            <p:cNvPr id="44" name="Tekstikehys 43"/>
            <p:cNvSpPr txBox="1"/>
            <p:nvPr/>
          </p:nvSpPr>
          <p:spPr>
            <a:xfrm>
              <a:off x="1690902" y="4004588"/>
              <a:ext cx="5329524" cy="13241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i-FI" sz="2400" b="1" dirty="0">
                  <a:solidFill>
                    <a:srgbClr val="35D8F9"/>
                  </a:solidFill>
                  <a:latin typeface="+mn-lt"/>
                </a:rPr>
                <a:t>RATKAISUT</a:t>
              </a:r>
              <a:endParaRPr lang="fi-FI" b="1" dirty="0">
                <a:solidFill>
                  <a:srgbClr val="35D8F9"/>
                </a:solidFill>
                <a:latin typeface="+mn-lt"/>
              </a:endParaRPr>
            </a:p>
            <a:p>
              <a:pPr>
                <a:defRPr/>
              </a:pPr>
              <a:r>
                <a:rPr lang="fi-FI" sz="1400" dirty="0">
                  <a:latin typeface="+mn-lt"/>
                </a:rPr>
                <a:t>*Energiantehokkuus	*Kulutusvalinnat	*Maankäyttö,</a:t>
              </a:r>
            </a:p>
            <a:p>
              <a:pPr>
                <a:defRPr/>
              </a:pPr>
              <a:r>
                <a:rPr lang="fi-FI" sz="1400" dirty="0">
                  <a:latin typeface="+mn-lt"/>
                </a:rPr>
                <a:t>*Uusiutuva energia	- asuminen		   kaavoitus</a:t>
              </a:r>
            </a:p>
            <a:p>
              <a:pPr>
                <a:defRPr/>
              </a:pPr>
              <a:r>
                <a:rPr lang="fi-FI" sz="1400" dirty="0">
                  <a:latin typeface="+mn-lt"/>
                </a:rPr>
                <a:t>*Materiaalitehokkuus, 	- liikkuminen	* Hiilinielut</a:t>
              </a:r>
            </a:p>
            <a:p>
              <a:pPr>
                <a:defRPr/>
              </a:pPr>
              <a:r>
                <a:rPr lang="fi-FI" sz="1400" dirty="0">
                  <a:latin typeface="+mn-lt"/>
                </a:rPr>
                <a:t>   jätehuolto	                       - ruoka	</a:t>
              </a:r>
            </a:p>
          </p:txBody>
        </p:sp>
        <p:sp>
          <p:nvSpPr>
            <p:cNvPr id="46" name="Alanuoli 45"/>
            <p:cNvSpPr/>
            <p:nvPr/>
          </p:nvSpPr>
          <p:spPr>
            <a:xfrm>
              <a:off x="4069105" y="5444670"/>
              <a:ext cx="495327" cy="368356"/>
            </a:xfrm>
            <a:prstGeom prst="downArrow">
              <a:avLst/>
            </a:prstGeom>
            <a:noFill/>
            <a:ln>
              <a:solidFill>
                <a:srgbClr val="35D8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48" name="Tekstikehys 47"/>
            <p:cNvSpPr txBox="1"/>
            <p:nvPr/>
          </p:nvSpPr>
          <p:spPr>
            <a:xfrm>
              <a:off x="2051285" y="5733638"/>
              <a:ext cx="4465877" cy="9224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i-FI" b="1" dirty="0">
                  <a:latin typeface="+mn-lt"/>
                </a:rPr>
                <a:t>PARHAIDEN KÄYTÄNTÖJEN LEVITTÄMINEN</a:t>
              </a:r>
            </a:p>
            <a:p>
              <a:pPr algn="ctr">
                <a:buFont typeface="Arial" pitchFamily="34" charset="0"/>
                <a:buChar char="•"/>
                <a:defRPr/>
              </a:pPr>
              <a:r>
                <a:rPr lang="fi-FI" dirty="0">
                  <a:latin typeface="+mn-lt"/>
                </a:rPr>
                <a:t> Edelläkävijöiden verkosto </a:t>
              </a:r>
            </a:p>
            <a:p>
              <a:pPr algn="ctr">
                <a:buFont typeface="Arial" pitchFamily="34" charset="0"/>
                <a:buChar char="•"/>
                <a:defRPr/>
              </a:pPr>
              <a:r>
                <a:rPr lang="fi-FI" dirty="0">
                  <a:latin typeface="+mn-lt"/>
                </a:rPr>
                <a:t> Media ja yhteiskunta</a:t>
              </a:r>
            </a:p>
          </p:txBody>
        </p:sp>
        <p:sp>
          <p:nvSpPr>
            <p:cNvPr id="49" name="Pyöristetty suorakulmio 48"/>
            <p:cNvSpPr/>
            <p:nvPr/>
          </p:nvSpPr>
          <p:spPr>
            <a:xfrm>
              <a:off x="1548020" y="4004588"/>
              <a:ext cx="5543848" cy="1368633"/>
            </a:xfrm>
            <a:prstGeom prst="roundRect">
              <a:avLst/>
            </a:prstGeom>
            <a:noFill/>
            <a:ln>
              <a:solidFill>
                <a:srgbClr val="35D8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50" name="Suorakulmio 49"/>
            <p:cNvSpPr/>
            <p:nvPr/>
          </p:nvSpPr>
          <p:spPr>
            <a:xfrm>
              <a:off x="2267196" y="2853477"/>
              <a:ext cx="1008116" cy="1006628"/>
            </a:xfrm>
            <a:prstGeom prst="rect">
              <a:avLst/>
            </a:prstGeom>
            <a:noFill/>
            <a:ln>
              <a:solidFill>
                <a:srgbClr val="35D8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52" name="Alanuoli 51"/>
            <p:cNvSpPr/>
            <p:nvPr/>
          </p:nvSpPr>
          <p:spPr>
            <a:xfrm rot="19325330" flipH="1">
              <a:off x="2303710" y="2243784"/>
              <a:ext cx="547717" cy="539832"/>
            </a:xfrm>
            <a:prstGeom prst="downArrow">
              <a:avLst/>
            </a:prstGeom>
            <a:noFill/>
            <a:ln>
              <a:solidFill>
                <a:srgbClr val="35D8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54" name="Suorakulmio 53"/>
            <p:cNvSpPr/>
            <p:nvPr/>
          </p:nvSpPr>
          <p:spPr>
            <a:xfrm>
              <a:off x="3564253" y="3193253"/>
              <a:ext cx="1224029" cy="287381"/>
            </a:xfrm>
            <a:prstGeom prst="rect">
              <a:avLst/>
            </a:prstGeom>
            <a:noFill/>
            <a:ln>
              <a:solidFill>
                <a:srgbClr val="35D8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55" name="Suorakulmio 54"/>
            <p:cNvSpPr/>
            <p:nvPr/>
          </p:nvSpPr>
          <p:spPr>
            <a:xfrm>
              <a:off x="3564253" y="2832836"/>
              <a:ext cx="1224029" cy="287382"/>
            </a:xfrm>
            <a:prstGeom prst="rect">
              <a:avLst/>
            </a:prstGeom>
            <a:noFill/>
            <a:ln>
              <a:solidFill>
                <a:srgbClr val="35D8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60" name="Suorakulmio 59"/>
            <p:cNvSpPr/>
            <p:nvPr/>
          </p:nvSpPr>
          <p:spPr>
            <a:xfrm>
              <a:off x="3564253" y="3553670"/>
              <a:ext cx="1224029" cy="287382"/>
            </a:xfrm>
            <a:prstGeom prst="rect">
              <a:avLst/>
            </a:prstGeom>
            <a:noFill/>
            <a:ln>
              <a:solidFill>
                <a:srgbClr val="35D8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61" name="Tekstikehys 60"/>
            <p:cNvSpPr txBox="1"/>
            <p:nvPr/>
          </p:nvSpPr>
          <p:spPr>
            <a:xfrm>
              <a:off x="3567428" y="3553670"/>
              <a:ext cx="1103372" cy="3080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i-FI" sz="1400" dirty="0">
                  <a:latin typeface="+mn-lt"/>
                </a:rPr>
                <a:t>Viestintäapu</a:t>
              </a:r>
            </a:p>
          </p:txBody>
        </p:sp>
        <p:sp>
          <p:nvSpPr>
            <p:cNvPr id="63" name="Alanuoli 62"/>
            <p:cNvSpPr/>
            <p:nvPr/>
          </p:nvSpPr>
          <p:spPr>
            <a:xfrm flipH="1">
              <a:off x="3880183" y="2204090"/>
              <a:ext cx="547716" cy="539832"/>
            </a:xfrm>
            <a:prstGeom prst="downArrow">
              <a:avLst/>
            </a:prstGeom>
            <a:noFill/>
            <a:ln>
              <a:solidFill>
                <a:srgbClr val="35D8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  <p:sp>
          <p:nvSpPr>
            <p:cNvPr id="64" name="Alanuoli 63"/>
            <p:cNvSpPr/>
            <p:nvPr/>
          </p:nvSpPr>
          <p:spPr>
            <a:xfrm rot="2154612" flipH="1">
              <a:off x="5142313" y="3321860"/>
              <a:ext cx="547717" cy="539832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/>
            </a:p>
          </p:txBody>
        </p:sp>
      </p:grpSp>
      <p:sp>
        <p:nvSpPr>
          <p:cNvPr id="42" name="Ellipsi 41"/>
          <p:cNvSpPr/>
          <p:nvPr/>
        </p:nvSpPr>
        <p:spPr bwMode="auto">
          <a:xfrm>
            <a:off x="3348038" y="692150"/>
            <a:ext cx="1441450" cy="12969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dirty="0">
                <a:solidFill>
                  <a:schemeClr val="tx1"/>
                </a:solidFill>
              </a:rPr>
              <a:t>SYKE</a:t>
            </a:r>
          </a:p>
        </p:txBody>
      </p:sp>
      <p:sp>
        <p:nvSpPr>
          <p:cNvPr id="43" name="Suorakulmio 42"/>
          <p:cNvSpPr/>
          <p:nvPr/>
        </p:nvSpPr>
        <p:spPr>
          <a:xfrm>
            <a:off x="395288" y="260350"/>
            <a:ext cx="2789237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Clr>
                <a:schemeClr val="accent3">
                  <a:lumMod val="75000"/>
                </a:schemeClr>
              </a:buClr>
              <a:defRPr/>
            </a:pPr>
            <a:r>
              <a:rPr lang="fi-FI" sz="1600" dirty="0" err="1"/>
              <a:t>-yli</a:t>
            </a:r>
            <a:r>
              <a:rPr lang="fi-FI" sz="1600" dirty="0"/>
              <a:t> 50  yrityskumppania</a:t>
            </a:r>
          </a:p>
          <a:p>
            <a:pPr lvl="1">
              <a:buClr>
                <a:schemeClr val="accent3">
                  <a:lumMod val="75000"/>
                </a:schemeClr>
              </a:buClr>
              <a:defRPr/>
            </a:pPr>
            <a:r>
              <a:rPr lang="fi-FI" sz="1600" dirty="0"/>
              <a:t>kuntien ulkopuolelta</a:t>
            </a:r>
          </a:p>
        </p:txBody>
      </p:sp>
      <p:sp>
        <p:nvSpPr>
          <p:cNvPr id="11269" name="Suorakulmio 44"/>
          <p:cNvSpPr>
            <a:spLocks noChangeArrowheads="1"/>
          </p:cNvSpPr>
          <p:nvPr/>
        </p:nvSpPr>
        <p:spPr bwMode="auto">
          <a:xfrm>
            <a:off x="4067175" y="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/>
              <a:t>Kuntaliitto, energiatoimistot, muut asiantuntijaorganisaatiot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HINKU-käytännössä</a:t>
            </a:r>
            <a:endParaRPr lang="fi-FI" b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fi-FI" dirty="0" smtClean="0"/>
              <a:t>Eri toimijoiden (kunta, asukkaat, yritykset, maatilat, kesä-asukkaat) aktivointi toimenpiteisiin </a:t>
            </a:r>
          </a:p>
          <a:p>
            <a:pPr lvl="1"/>
            <a:r>
              <a:rPr lang="fi-FI" dirty="0" smtClean="0"/>
              <a:t> </a:t>
            </a:r>
            <a:r>
              <a:rPr lang="fi-FI" sz="2400" dirty="0" smtClean="0"/>
              <a:t>esimerkin voima, mahdollisuuksien esille tuominen (kustannus-tehokkuus; takaisinmaksuaika) </a:t>
            </a:r>
          </a:p>
          <a:p>
            <a:pPr lvl="1"/>
            <a:r>
              <a:rPr lang="fi-FI" sz="2400" dirty="0" smtClean="0"/>
              <a:t>paikallisen toiminnan tuki; ovelta ovelle kokeilut </a:t>
            </a:r>
          </a:p>
          <a:p>
            <a:pPr lvl="1"/>
            <a:r>
              <a:rPr lang="fi-FI" sz="2400" dirty="0" smtClean="0"/>
              <a:t>sidosryhmätilaisuudet</a:t>
            </a:r>
          </a:p>
          <a:p>
            <a:pPr lvl="1"/>
            <a:r>
              <a:rPr lang="fi-FI" sz="2400" dirty="0" smtClean="0"/>
              <a:t>median käyttö asioiden viestimisessä</a:t>
            </a:r>
          </a:p>
          <a:p>
            <a:pPr lvl="1"/>
            <a:r>
              <a:rPr lang="fi-FI" sz="2400" dirty="0" smtClean="0"/>
              <a:t>päästöväheneminen ja hyötyjen </a:t>
            </a:r>
            <a:r>
              <a:rPr lang="fi-FI" sz="2400" dirty="0" err="1" smtClean="0"/>
              <a:t>mittarointi</a:t>
            </a:r>
            <a:endParaRPr lang="fi-FI" sz="2400" dirty="0" smtClean="0"/>
          </a:p>
          <a:p>
            <a:pPr lvl="1"/>
            <a:r>
              <a:rPr lang="fi-FI" sz="2400" dirty="0" smtClean="0"/>
              <a:t>työkaluja (laskureita) eri kohderyhmille</a:t>
            </a:r>
          </a:p>
          <a:p>
            <a:pPr lvl="1"/>
            <a:endParaRPr lang="fi-FI" dirty="0" smtClean="0"/>
          </a:p>
          <a:p>
            <a:endParaRPr lang="fi-FI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77850" y="417513"/>
            <a:ext cx="7162800" cy="10668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fi-FI" sz="2800" dirty="0" smtClean="0">
                <a:solidFill>
                  <a:srgbClr val="0033CC"/>
                </a:solidFill>
              </a:rPr>
              <a:t/>
            </a:r>
            <a:br>
              <a:rPr lang="fi-FI" sz="2800" dirty="0" smtClean="0">
                <a:solidFill>
                  <a:srgbClr val="0033CC"/>
                </a:solidFill>
              </a:rPr>
            </a:br>
            <a:r>
              <a:rPr lang="fi-FI" sz="2800" dirty="0" smtClean="0">
                <a:solidFill>
                  <a:srgbClr val="0033CC"/>
                </a:solidFill>
              </a:rPr>
              <a:t/>
            </a:r>
            <a:br>
              <a:rPr lang="fi-FI" sz="2800" dirty="0" smtClean="0">
                <a:solidFill>
                  <a:srgbClr val="0033CC"/>
                </a:solidFill>
              </a:rPr>
            </a:br>
            <a:r>
              <a:rPr lang="fi-FI" b="1" dirty="0" smtClean="0">
                <a:solidFill>
                  <a:schemeClr val="accent3">
                    <a:lumMod val="75000"/>
                  </a:schemeClr>
                </a:solidFill>
              </a:rPr>
              <a:t>Parhaat käytännöt esiin!</a:t>
            </a:r>
            <a:r>
              <a:rPr lang="fi-FI" sz="2800" dirty="0" smtClean="0">
                <a:solidFill>
                  <a:srgbClr val="009900"/>
                </a:solidFill>
              </a:rPr>
              <a:t/>
            </a:r>
            <a:br>
              <a:rPr lang="fi-FI" sz="2800" dirty="0" smtClean="0">
                <a:solidFill>
                  <a:srgbClr val="009900"/>
                </a:solidFill>
              </a:rPr>
            </a:br>
            <a:r>
              <a:rPr lang="fi-FI" sz="2800" dirty="0" smtClean="0">
                <a:solidFill>
                  <a:srgbClr val="0033CC"/>
                </a:solidFill>
              </a:rPr>
              <a:t/>
            </a:r>
            <a:br>
              <a:rPr lang="fi-FI" sz="2800" dirty="0" smtClean="0">
                <a:solidFill>
                  <a:srgbClr val="0033CC"/>
                </a:solidFill>
              </a:rPr>
            </a:br>
            <a:r>
              <a:rPr lang="fi-FI" sz="2800" dirty="0" smtClean="0">
                <a:solidFill>
                  <a:srgbClr val="0033CC"/>
                </a:solidFill>
              </a:rPr>
              <a:t/>
            </a:r>
            <a:br>
              <a:rPr lang="fi-FI" sz="2800" dirty="0" smtClean="0">
                <a:solidFill>
                  <a:srgbClr val="0033CC"/>
                </a:solidFill>
              </a:rPr>
            </a:br>
            <a:endParaRPr lang="fi-FI" sz="2800" dirty="0" smtClean="0">
              <a:solidFill>
                <a:srgbClr val="0033CC"/>
              </a:solidFill>
            </a:endParaRPr>
          </a:p>
        </p:txBody>
      </p:sp>
      <p:sp>
        <p:nvSpPr>
          <p:cNvPr id="8195" name="Sisällön paikkamerkki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smtClean="0"/>
              <a:t>HINKUmappi-karttapalvelu</a:t>
            </a:r>
          </a:p>
          <a:p>
            <a:r>
              <a:rPr lang="fi-FI" sz="2000" u="sng" smtClean="0">
                <a:hlinkClick r:id="rId2"/>
              </a:rPr>
              <a:t>http://www.ymparisto.fi/hinkumappi</a:t>
            </a:r>
            <a:endParaRPr lang="fi-FI" sz="2000" smtClean="0"/>
          </a:p>
          <a:p>
            <a:pPr>
              <a:buFont typeface="Arial" charset="0"/>
              <a:buNone/>
            </a:pPr>
            <a:endParaRPr lang="fi-FI" sz="2000" smtClean="0"/>
          </a:p>
          <a:p>
            <a:r>
              <a:rPr lang="fi-FI" sz="2000" smtClean="0"/>
              <a:t>Uutiskirje Hinku</a:t>
            </a:r>
          </a:p>
          <a:p>
            <a:endParaRPr lang="fi-FI" sz="2000" smtClean="0"/>
          </a:p>
          <a:p>
            <a:r>
              <a:rPr lang="fi-FI" sz="2000" smtClean="0"/>
              <a:t>Media</a:t>
            </a:r>
          </a:p>
          <a:p>
            <a:endParaRPr lang="fi-FI" sz="2000" smtClean="0"/>
          </a:p>
          <a:p>
            <a:r>
              <a:rPr lang="fi-FI" sz="2000" smtClean="0"/>
              <a:t>Seminaarit, tapaamiset Suomessa ja maailmalla</a:t>
            </a:r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5157788"/>
            <a:ext cx="2016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5876925"/>
            <a:ext cx="2879725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1400" y="2420938"/>
            <a:ext cx="291465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6" descr="D:\Users\toivonenk\Pictures\Konferenssi_pien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5157788"/>
            <a:ext cx="206375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tsikko 1"/>
          <p:cNvSpPr>
            <a:spLocks noGrp="1"/>
          </p:cNvSpPr>
          <p:nvPr>
            <p:ph type="ctrTitle"/>
          </p:nvPr>
        </p:nvSpPr>
        <p:spPr>
          <a:xfrm>
            <a:off x="468313" y="0"/>
            <a:ext cx="7772400" cy="1470025"/>
          </a:xfrm>
        </p:spPr>
        <p:txBody>
          <a:bodyPr/>
          <a:lstStyle/>
          <a:p>
            <a:r>
              <a:rPr lang="fi-FI" sz="1800" dirty="0" smtClean="0"/>
              <a:t>Toteutuneet toimenpiteet </a:t>
            </a:r>
            <a:r>
              <a:rPr lang="fi-FI" sz="1800" dirty="0" err="1" smtClean="0"/>
              <a:t>HINKUMappiin</a:t>
            </a:r>
            <a:r>
              <a:rPr lang="fi-FI" sz="1800" dirty="0" smtClean="0"/>
              <a:t/>
            </a:r>
            <a:br>
              <a:rPr lang="fi-FI" sz="1800" dirty="0" smtClean="0"/>
            </a:br>
            <a:r>
              <a:rPr lang="fi-FI" sz="1800" dirty="0" smtClean="0"/>
              <a:t>- päästövähennykset, käytännön kokemukset ja kustannukset (jos tietoa)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557338"/>
            <a:ext cx="7993062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solidFill>
                  <a:srgbClr val="FF0000"/>
                </a:solidFill>
              </a:rPr>
              <a:t>Ajankohtaista (1/2)</a:t>
            </a:r>
            <a:endParaRPr lang="fi-FI" b="1" dirty="0">
              <a:solidFill>
                <a:srgbClr val="FF0000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251520" y="1268760"/>
            <a:ext cx="8676456" cy="4525963"/>
          </a:xfrm>
        </p:spPr>
        <p:txBody>
          <a:bodyPr/>
          <a:lstStyle/>
          <a:p>
            <a:r>
              <a:rPr lang="fi-FI" b="1" dirty="0" smtClean="0"/>
              <a:t> </a:t>
            </a:r>
            <a:r>
              <a:rPr lang="fi-FI" sz="2400" b="1" dirty="0" smtClean="0"/>
              <a:t>Uusien kuntien mielenkiinto  </a:t>
            </a:r>
            <a:r>
              <a:rPr lang="fi-FI" sz="2400" b="1" dirty="0" err="1" smtClean="0"/>
              <a:t>HINKU-hanketta</a:t>
            </a:r>
            <a:r>
              <a:rPr lang="fi-FI" sz="2400" b="1" dirty="0" smtClean="0"/>
              <a:t> kohtaan tulisi pystyä turvaamaan</a:t>
            </a:r>
          </a:p>
          <a:p>
            <a:pPr lvl="1"/>
            <a:r>
              <a:rPr lang="fi-FI" sz="2400" dirty="0" smtClean="0"/>
              <a:t>Toiminnan alkuvaiheessa ulkopuolinen tuki välttämätöntä</a:t>
            </a:r>
          </a:p>
          <a:p>
            <a:pPr lvl="1">
              <a:buNone/>
            </a:pPr>
            <a:endParaRPr lang="fi-FI" sz="2400" dirty="0" smtClean="0"/>
          </a:p>
          <a:p>
            <a:r>
              <a:rPr lang="fi-FI" sz="2400" b="1" dirty="0" smtClean="0"/>
              <a:t> Ulkopuolisen rahoituksen/tuen varmistaminen vuoden 2012 jälkeen</a:t>
            </a:r>
          </a:p>
          <a:p>
            <a:pPr lvl="1"/>
            <a:r>
              <a:rPr lang="fi-FI" sz="2400" b="1" dirty="0" smtClean="0"/>
              <a:t> </a:t>
            </a:r>
            <a:r>
              <a:rPr lang="fi-FI" sz="2400" dirty="0" smtClean="0"/>
              <a:t>Life+ -ohjelman rahoitus (päätös lähipäivinä): lähikuntien resursointi; ei kuitenkaan vastaus uusien alueiden tarpeeseen</a:t>
            </a:r>
          </a:p>
          <a:p>
            <a:pPr lvl="1"/>
            <a:r>
              <a:rPr lang="fi-FI" sz="2400" dirty="0" smtClean="0"/>
              <a:t> järjestäytyminen </a:t>
            </a:r>
            <a:r>
              <a:rPr lang="fi-FI" sz="2400" dirty="0" err="1" smtClean="0"/>
              <a:t>HINKU-foorumiksi</a:t>
            </a:r>
            <a:r>
              <a:rPr lang="fi-FI" sz="2400" dirty="0" smtClean="0"/>
              <a:t>: sidosryhmäverkosto edelläkävijöille ja </a:t>
            </a:r>
            <a:r>
              <a:rPr lang="fi-FI" sz="2400" dirty="0" err="1" smtClean="0"/>
              <a:t>täsmähankkeet</a:t>
            </a:r>
            <a:r>
              <a:rPr lang="fi-FI" sz="2400" dirty="0" smtClean="0"/>
              <a:t> (esim. ruokaketjufoorumi </a:t>
            </a:r>
            <a:r>
              <a:rPr lang="fi-FI" sz="2400" dirty="0" err="1" smtClean="0"/>
              <a:t>KULTU-hakuun</a:t>
            </a:r>
            <a:r>
              <a:rPr lang="fi-FI" sz="2400" dirty="0" smtClean="0"/>
              <a:t>)</a:t>
            </a:r>
          </a:p>
          <a:p>
            <a:pPr lvl="1"/>
            <a:r>
              <a:rPr lang="fi-FI" sz="2400" dirty="0" smtClean="0"/>
              <a:t> Avaintoimijoiden yhteinen intressi viedä hanketta uudelle tasolle (workshop kesän jälkeen)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FF0000"/>
                </a:solidFill>
              </a:rPr>
              <a:t>Ajankohtaista (2/2)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fi-FI" b="1" dirty="0" smtClean="0"/>
              <a:t>2. vaiheen loppuraportointi vuoden 2012 loppuun mennessä Tekesille</a:t>
            </a:r>
          </a:p>
          <a:p>
            <a:pPr lvl="1"/>
            <a:r>
              <a:rPr lang="fi-FI" dirty="0" smtClean="0"/>
              <a:t>hyvät käytänteet, saavutetut päästövähennykset</a:t>
            </a:r>
          </a:p>
          <a:p>
            <a:pPr lvl="1">
              <a:buNone/>
            </a:pPr>
            <a:endParaRPr lang="fi-FI" b="1" dirty="0" smtClean="0"/>
          </a:p>
          <a:p>
            <a:r>
              <a:rPr lang="fi-FI" b="1" dirty="0" smtClean="0"/>
              <a:t>Uudet aluetason päästölaskentatyökalun lanseeraus vuoden lopulla</a:t>
            </a:r>
          </a:p>
          <a:p>
            <a:pPr lvl="1"/>
            <a:r>
              <a:rPr lang="fi-FI" dirty="0" smtClean="0"/>
              <a:t> kaksoislaskennan välttäminen</a:t>
            </a:r>
          </a:p>
          <a:p>
            <a:pPr lvl="1"/>
            <a:r>
              <a:rPr lang="fi-FI" dirty="0" smtClean="0"/>
              <a:t> kannustavuus myös toimenpiteisiin jotka vähentävät päästöjä kuntarajan ulkopuolella</a:t>
            </a:r>
          </a:p>
          <a:p>
            <a:pPr lvl="1"/>
            <a:r>
              <a:rPr lang="fi-FI" dirty="0" smtClean="0"/>
              <a:t> kompensaatio- ja bonuslaskentamenettely</a:t>
            </a:r>
          </a:p>
          <a:p>
            <a:pPr lvl="1">
              <a:buNone/>
            </a:pPr>
            <a:endParaRPr lang="fi-FI" dirty="0" smtClean="0"/>
          </a:p>
          <a:p>
            <a:pPr lvl="1"/>
            <a:endParaRPr lang="fi-FI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143000"/>
          </a:xfrm>
        </p:spPr>
        <p:txBody>
          <a:bodyPr/>
          <a:lstStyle/>
          <a:p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fi-FI" sz="3200" b="1" dirty="0" smtClean="0"/>
              <a:t>Tavoitteena valtakunnallisesti mahdollisimman </a:t>
            </a:r>
            <a:br>
              <a:rPr lang="fi-FI" sz="3200" b="1" dirty="0" smtClean="0"/>
            </a:br>
            <a:r>
              <a:rPr lang="fi-FI" sz="3200" b="1" dirty="0" smtClean="0"/>
              <a:t>kattava integroiva toiminta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25963"/>
          </a:xfrm>
        </p:spPr>
        <p:txBody>
          <a:bodyPr/>
          <a:lstStyle/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endParaRPr lang="fi-FI" sz="1200" dirty="0" smtClean="0"/>
          </a:p>
          <a:p>
            <a:pPr>
              <a:buNone/>
            </a:pPr>
            <a:r>
              <a:rPr lang="fi-FI" sz="1200" dirty="0" smtClean="0"/>
              <a:t>Kuva: Reijo Laine &amp; Jyri Seppälä</a:t>
            </a:r>
            <a:endParaRPr lang="fi-FI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824" y="1268760"/>
            <a:ext cx="7904080" cy="5589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323850" y="28527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i-FI" b="1" dirty="0" smtClean="0">
                <a:solidFill>
                  <a:schemeClr val="accent3">
                    <a:lumMod val="75000"/>
                  </a:schemeClr>
                </a:solidFill>
              </a:rPr>
              <a:t>Kiitos!</a:t>
            </a:r>
            <a:br>
              <a:rPr lang="fi-FI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fi-FI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fi-FI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fi-FI" b="1" dirty="0" err="1" smtClean="0">
                <a:solidFill>
                  <a:schemeClr val="accent3">
                    <a:lumMod val="75000"/>
                  </a:schemeClr>
                </a:solidFill>
              </a:rPr>
              <a:t>www.ymparisto.fi/hinku</a:t>
            </a:r>
            <a:endParaRPr lang="fi-FI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tsikko 6"/>
          <p:cNvSpPr>
            <a:spLocks noGrp="1"/>
          </p:cNvSpPr>
          <p:nvPr>
            <p:ph type="title"/>
          </p:nvPr>
        </p:nvSpPr>
        <p:spPr>
          <a:xfrm>
            <a:off x="395288" y="692150"/>
            <a:ext cx="6264275" cy="5572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Kohti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hiilineutraalia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kuntaa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(HINKU)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1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Kunnat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toimivat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b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edelläkävijöinä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ja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laboratorioina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kasvihuonekaasupäästöjen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3">
                    <a:lumMod val="75000"/>
                  </a:schemeClr>
                </a:solidFill>
              </a:rPr>
              <a:t>vähentämiseksi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b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(-80 % 2007 – 2030)</a:t>
            </a:r>
            <a:endParaRPr lang="fi-FI" sz="36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3075" name="Ryhmä 8"/>
          <p:cNvGrpSpPr>
            <a:grpSpLocks/>
          </p:cNvGrpSpPr>
          <p:nvPr/>
        </p:nvGrpSpPr>
        <p:grpSpPr bwMode="auto">
          <a:xfrm>
            <a:off x="7019925" y="1341438"/>
            <a:ext cx="1427163" cy="4962525"/>
            <a:chOff x="6732588" y="188913"/>
            <a:chExt cx="1714500" cy="6115050"/>
          </a:xfrm>
        </p:grpSpPr>
        <p:pic>
          <p:nvPicPr>
            <p:cNvPr id="3076" name="Picture 4" descr="Mynamaki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732588" y="188913"/>
              <a:ext cx="17145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7" name="Picture 5" descr="Uusimak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2588" y="1412875"/>
              <a:ext cx="1714500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8" name="Picture 6" descr="Kuhmoine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32588" y="2636838"/>
              <a:ext cx="17145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9" name="Picture 7" descr="Padasjoki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32588" y="3860800"/>
              <a:ext cx="1714500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0" name="Picture 8" descr="Parikkala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32588" y="5084763"/>
              <a:ext cx="17145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50938"/>
          </a:xfrm>
        </p:spPr>
        <p:txBody>
          <a:bodyPr/>
          <a:lstStyle/>
          <a:p>
            <a:pPr algn="l">
              <a:defRPr/>
            </a:pPr>
            <a:r>
              <a:rPr lang="fi-FI" sz="4000" b="1" dirty="0" smtClean="0">
                <a:solidFill>
                  <a:schemeClr val="accent3">
                    <a:lumMod val="75000"/>
                  </a:schemeClr>
                </a:solidFill>
              </a:rPr>
              <a:t>Tehdään mahdoton mahdolliseksi!</a:t>
            </a:r>
            <a:endParaRPr lang="en-US" dirty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73238"/>
            <a:ext cx="6202363" cy="4310062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err="1" smtClean="0"/>
              <a:t>HINKU-hanke</a:t>
            </a:r>
            <a:r>
              <a:rPr lang="fi-FI" sz="2000" dirty="0" smtClean="0"/>
              <a:t> käynnistyi vuonna 2008 yritysjohtajien ja Suomen ympäristökeskuksen (SYKE) aloitteesta</a:t>
            </a:r>
          </a:p>
          <a:p>
            <a:pPr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charset="0"/>
              <a:buNone/>
              <a:defRPr/>
            </a:pPr>
            <a:endParaRPr lang="fi-FI" sz="2000" dirty="0" smtClean="0"/>
          </a:p>
          <a:p>
            <a:pPr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Rahoittajat:</a:t>
            </a:r>
          </a:p>
          <a:p>
            <a:pPr lvl="1"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Tekes</a:t>
            </a:r>
          </a:p>
          <a:p>
            <a:pPr lvl="1"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Yrityskumppanit</a:t>
            </a:r>
          </a:p>
          <a:p>
            <a:pPr lvl="1"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Suomen ympäristökeskus</a:t>
            </a:r>
          </a:p>
          <a:p>
            <a:pPr lvl="1"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 Kuntien eri toimijat</a:t>
            </a:r>
          </a:p>
          <a:p>
            <a:pPr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charset="0"/>
              <a:buNone/>
              <a:defRPr/>
            </a:pPr>
            <a:endParaRPr lang="fi-FI" sz="2000" dirty="0" smtClean="0"/>
          </a:p>
          <a:p>
            <a:pPr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Hankkeen vaiheet:</a:t>
            </a:r>
          </a:p>
          <a:p>
            <a:pPr lvl="1"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1. vaihe: lokakuu 2008 – kesä 2010</a:t>
            </a:r>
          </a:p>
          <a:p>
            <a:pPr lvl="1"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2.vaihe: kesä 2010 – joulukuu 2012</a:t>
            </a:r>
          </a:p>
          <a:p>
            <a:pPr lvl="1"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 SYKE koordinaattori</a:t>
            </a:r>
          </a:p>
          <a:p>
            <a:pPr lvl="1">
              <a:lnSpc>
                <a:spcPct val="80000"/>
              </a:lnSpc>
              <a:buClr>
                <a:schemeClr val="accent3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Hankkeella ei selvää päättymisajankohtaa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2708275"/>
            <a:ext cx="1428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F:\DCIM\232CANON\Hinku-johtoryhmä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4724400"/>
            <a:ext cx="309562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6524625"/>
            <a:ext cx="6105525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i-FI" sz="4000" b="1" dirty="0" smtClean="0">
                <a:solidFill>
                  <a:schemeClr val="accent3">
                    <a:lumMod val="75000"/>
                  </a:schemeClr>
                </a:solidFill>
              </a:rPr>
              <a:t>Kunnat</a:t>
            </a:r>
          </a:p>
        </p:txBody>
      </p:sp>
      <p:pic>
        <p:nvPicPr>
          <p:cNvPr id="7171" name="Kuva 1" descr="HINKU-kartta_v2106201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4863" y="1700213"/>
            <a:ext cx="2928937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205038"/>
            <a:ext cx="12298362" cy="2974975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HINKU-kriteerit</a:t>
            </a:r>
          </a:p>
        </p:txBody>
      </p:sp>
      <p:sp>
        <p:nvSpPr>
          <p:cNvPr id="1024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800" b="1" smtClean="0"/>
              <a:t>Tavoitteet</a:t>
            </a:r>
            <a:endParaRPr lang="fi-FI" smtClean="0"/>
          </a:p>
          <a:p>
            <a:r>
              <a:rPr lang="fi-FI" sz="1600" smtClean="0"/>
              <a:t>Kunta on sitoutunut tavoittelemaan koko alueensa kasvihuonekaasupäästöjen vähentämistä 80 % vuoden 2007 tasosta vuoteen 2030 mennessä</a:t>
            </a:r>
          </a:p>
          <a:p>
            <a:r>
              <a:rPr lang="fi-FI" sz="1600" smtClean="0"/>
              <a:t>Kunta on sitoutunut määrittelemään lähiajan kasvihuonekaasupäästötavoitteensa (vähintään 15 % päästövähennys vuoteen 2016 mennessä) ja tärkeimmät keinot tavoitteeseen pääsemiseksi vuoden 2012 loppuun mennessä ja sen jälkeen vähintään kerran viidessä vuodessa. </a:t>
            </a:r>
          </a:p>
          <a:p>
            <a:endParaRPr lang="fi-FI" sz="1600" smtClean="0"/>
          </a:p>
          <a:p>
            <a:r>
              <a:rPr lang="fi-FI" sz="2000" b="1" smtClean="0"/>
              <a:t>Prosessit </a:t>
            </a:r>
          </a:p>
          <a:p>
            <a:r>
              <a:rPr lang="fi-FI" sz="1600" smtClean="0"/>
              <a:t> yhteyshenkilö,  päästömuutosten seuranta,  työryhmä kunnassa,  energiakatselmukset kunnassa,  vuosittaiset investointi- ja toimenpidesuunnitelmat, hillintä otetaan huomioon kunnan kaikessa päätöksenteossa,  toiminnan raportointi</a:t>
            </a:r>
          </a:p>
          <a:p>
            <a:r>
              <a:rPr lang="fi-FI" sz="1600" smtClean="0"/>
              <a:t>periaatteessa kumppanuuskunnilta edellytetään samat prosessit</a:t>
            </a:r>
          </a:p>
          <a:p>
            <a:pPr>
              <a:buFont typeface="Arial" charset="0"/>
              <a:buNone/>
            </a:pPr>
            <a:endParaRPr lang="fi-FI" sz="12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HINKU-laajentuminen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b="1" dirty="0" smtClean="0"/>
              <a:t>Kumppanuskunnat</a:t>
            </a:r>
            <a:r>
              <a:rPr lang="fi-FI" sz="2400" dirty="0" smtClean="0"/>
              <a:t> tekevät päätöksen mukaantulosta varsinaiseksi </a:t>
            </a:r>
            <a:r>
              <a:rPr lang="fi-FI" sz="2400" dirty="0" err="1" smtClean="0"/>
              <a:t>HINKU-kunnaksi</a:t>
            </a:r>
            <a:r>
              <a:rPr lang="fi-FI" sz="2400" dirty="0" smtClean="0"/>
              <a:t> tänä vuonna</a:t>
            </a:r>
          </a:p>
          <a:p>
            <a:r>
              <a:rPr lang="fi-FI" dirty="0" smtClean="0"/>
              <a:t> </a:t>
            </a:r>
            <a:r>
              <a:rPr lang="fi-FI" sz="2400" dirty="0" smtClean="0"/>
              <a:t>Uudenkaupungin projektipäällikkö Reijo Laine on selvittänyt </a:t>
            </a:r>
            <a:r>
              <a:rPr lang="fi-FI" sz="2400" b="1" dirty="0" smtClean="0"/>
              <a:t>Länsi-Uudenmaan kuntien </a:t>
            </a:r>
            <a:r>
              <a:rPr lang="fi-FI" sz="2400" dirty="0" smtClean="0"/>
              <a:t>( Hanko, Inkoo, Karjalohja, Karkkila, Lohja, Nummi-Pusula, </a:t>
            </a:r>
            <a:r>
              <a:rPr lang="fi-FI" sz="2400" dirty="0" err="1" smtClean="0"/>
              <a:t>Raasepori</a:t>
            </a:r>
            <a:r>
              <a:rPr lang="fi-FI" sz="2400" dirty="0" smtClean="0"/>
              <a:t>, Siuntio; yli 100 000 as.) ilmastotoimenpiteitä ja -strategioita kuntien koheesio- ja kilpailukykyohjelman (KOKO) toimeksiannosta ja laatinut askelmerkit kuntien mukaantuloon </a:t>
            </a:r>
            <a:r>
              <a:rPr lang="fi-FI" sz="2400" dirty="0" err="1" smtClean="0"/>
              <a:t>HINKU-kunniksi</a:t>
            </a:r>
            <a:r>
              <a:rPr lang="fi-FI" sz="2400" dirty="0" smtClean="0"/>
              <a:t>. </a:t>
            </a:r>
          </a:p>
          <a:p>
            <a:pPr>
              <a:buNone/>
            </a:pPr>
            <a:r>
              <a:rPr lang="fi-FI" sz="2400" dirty="0" smtClean="0"/>
              <a:t>	-	kuntajoukko on tehnyt alustavan päätöksen HINKU-	kunniksi tulemisesta</a:t>
            </a:r>
          </a:p>
          <a:p>
            <a:pPr lvl="1"/>
            <a:r>
              <a:rPr lang="fi-FI" sz="2000" dirty="0" smtClean="0"/>
              <a:t>    55 000 euron siemenrahaesitys </a:t>
            </a:r>
            <a:r>
              <a:rPr lang="fi-FI" sz="2000" dirty="0" err="1" smtClean="0"/>
              <a:t>KULTuun</a:t>
            </a:r>
            <a:endParaRPr lang="fi-FI" sz="2000" dirty="0" smtClean="0"/>
          </a:p>
          <a:p>
            <a:endParaRPr lang="fi-FI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Keskusteluja muiden mukaantulosta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Itä-Suomen kunnat </a:t>
            </a:r>
          </a:p>
          <a:p>
            <a:pPr lvl="1"/>
            <a:r>
              <a:rPr lang="fi-FI" b="1" dirty="0" smtClean="0"/>
              <a:t>Punkaharju, (Kerimäki)</a:t>
            </a:r>
          </a:p>
          <a:p>
            <a:pPr lvl="1"/>
            <a:r>
              <a:rPr lang="fi-FI" b="1" dirty="0" smtClean="0"/>
              <a:t> Rantasalmi, Joroinen, Sulkava ja Juva</a:t>
            </a:r>
          </a:p>
          <a:p>
            <a:pPr>
              <a:buNone/>
            </a:pPr>
            <a:endParaRPr lang="fi-FI" dirty="0" smtClean="0"/>
          </a:p>
          <a:p>
            <a:r>
              <a:rPr lang="fi-FI" b="1" dirty="0" smtClean="0"/>
              <a:t>Lahti</a:t>
            </a:r>
            <a:r>
              <a:rPr lang="fi-FI" dirty="0" smtClean="0"/>
              <a:t> (alueellinen Hinku-tukija; ei välttämättä varsinainen </a:t>
            </a:r>
            <a:r>
              <a:rPr lang="fi-FI" dirty="0" err="1" smtClean="0"/>
              <a:t>HINKU-kunta</a:t>
            </a:r>
            <a:r>
              <a:rPr lang="fi-FI" dirty="0" smtClean="0"/>
              <a:t>)</a:t>
            </a:r>
          </a:p>
          <a:p>
            <a:r>
              <a:rPr lang="fi-FI" dirty="0" smtClean="0"/>
              <a:t>(</a:t>
            </a:r>
            <a:r>
              <a:rPr lang="fi-FI" b="1" dirty="0" smtClean="0"/>
              <a:t>Turku</a:t>
            </a:r>
            <a:r>
              <a:rPr lang="fi-FI" dirty="0" smtClean="0"/>
              <a:t>:  -” -, epävirallista keskustelua)</a:t>
            </a:r>
          </a:p>
          <a:p>
            <a:pPr>
              <a:buNone/>
            </a:pPr>
            <a:endParaRPr lang="fi-FI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MIKSI?</a:t>
            </a:r>
          </a:p>
        </p:txBody>
      </p:sp>
      <p:sp>
        <p:nvSpPr>
          <p:cNvPr id="4099" name="Sisällön paikkamerkki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fi-FI" sz="2000" b="1" dirty="0" smtClean="0">
                <a:solidFill>
                  <a:srgbClr val="FF0000"/>
                </a:solidFill>
              </a:rPr>
              <a:t>HINKU yleisesti</a:t>
            </a:r>
          </a:p>
          <a:p>
            <a:r>
              <a:rPr lang="fi-FI" sz="2000" dirty="0" smtClean="0"/>
              <a:t>Näköpiirissä </a:t>
            </a:r>
            <a:r>
              <a:rPr lang="fi-FI" sz="2000" b="1" dirty="0" smtClean="0"/>
              <a:t>muutos</a:t>
            </a:r>
          </a:p>
          <a:p>
            <a:pPr lvl="1"/>
            <a:r>
              <a:rPr lang="fi-FI" sz="2000" b="1" dirty="0" smtClean="0"/>
              <a:t>vähähiiliseen</a:t>
            </a:r>
            <a:r>
              <a:rPr lang="fi-FI" sz="2000" dirty="0" smtClean="0"/>
              <a:t> yhteiskuntaan </a:t>
            </a:r>
          </a:p>
          <a:p>
            <a:pPr lvl="1"/>
            <a:r>
              <a:rPr lang="fi-FI" sz="2000" b="1" dirty="0" smtClean="0"/>
              <a:t>resurssitehokkuuteen</a:t>
            </a:r>
            <a:r>
              <a:rPr lang="fi-FI" sz="2000" dirty="0" smtClean="0"/>
              <a:t> (luonnonvarojen ja energian käyttö tavalla, jolla haitalliset ympäristövaikutuksia ei synny ja luonnonvaroja riittää tulevien sukupolvien tarpeisiin)</a:t>
            </a:r>
            <a:endParaRPr lang="fi-FI" sz="2000" b="1" dirty="0" smtClean="0"/>
          </a:p>
          <a:p>
            <a:r>
              <a:rPr lang="fi-FI" sz="2000" b="1" dirty="0" smtClean="0"/>
              <a:t> Muutos nähtävä myös mahdollisuutena</a:t>
            </a:r>
          </a:p>
          <a:p>
            <a:r>
              <a:rPr lang="fi-FI" sz="2000" b="1" dirty="0" smtClean="0"/>
              <a:t> Kotimaan ilmastomyötäisen (ja resurssitehokkaan) kysynnän kasvattaminen</a:t>
            </a:r>
          </a:p>
          <a:p>
            <a:r>
              <a:rPr lang="fi-FI" sz="2000" b="1" dirty="0" smtClean="0"/>
              <a:t>Osaamisen kasvattaminen</a:t>
            </a:r>
          </a:p>
          <a:p>
            <a:r>
              <a:rPr lang="fi-FI" sz="2000" b="1" dirty="0" smtClean="0"/>
              <a:t>Näyteikkuna maailmalle </a:t>
            </a:r>
          </a:p>
          <a:p>
            <a:pPr>
              <a:buNone/>
            </a:pPr>
            <a:endParaRPr lang="fi-FI" sz="2000" b="1" dirty="0" smtClean="0"/>
          </a:p>
          <a:p>
            <a:pPr>
              <a:buNone/>
            </a:pPr>
            <a:r>
              <a:rPr lang="fi-FI" sz="2000" b="1" dirty="0" smtClean="0">
                <a:solidFill>
                  <a:srgbClr val="FF0000"/>
                </a:solidFill>
              </a:rPr>
              <a:t>HINKU erityisesti kunnille:</a:t>
            </a:r>
          </a:p>
          <a:p>
            <a:r>
              <a:rPr lang="fi-FI" sz="2000" b="1" dirty="0" smtClean="0"/>
              <a:t> </a:t>
            </a:r>
            <a:r>
              <a:rPr lang="fi-FI" sz="2000" dirty="0" smtClean="0"/>
              <a:t>Hanke on osoittanut, että varsin </a:t>
            </a:r>
            <a:r>
              <a:rPr lang="fi-FI" sz="2000" b="1" dirty="0" smtClean="0"/>
              <a:t>pienin resurssein </a:t>
            </a:r>
            <a:r>
              <a:rPr lang="fi-FI" sz="2000" dirty="0" smtClean="0"/>
              <a:t>voidaan </a:t>
            </a:r>
            <a:r>
              <a:rPr lang="fi-FI" sz="2000" b="1" dirty="0" smtClean="0"/>
              <a:t>vauhdittaa merkittävästi ilmastomuutoksen hillintää</a:t>
            </a:r>
            <a:r>
              <a:rPr lang="fi-FI" sz="2000" dirty="0" smtClean="0"/>
              <a:t> kuntatasolla siten, että toiminnan </a:t>
            </a:r>
            <a:r>
              <a:rPr lang="fi-FI" sz="2000" b="1" dirty="0" smtClean="0"/>
              <a:t>taloudelliset ja sosiaaliset hyödyt </a:t>
            </a:r>
            <a:r>
              <a:rPr lang="fi-FI" sz="2000" dirty="0" smtClean="0"/>
              <a:t>ovat </a:t>
            </a:r>
            <a:r>
              <a:rPr lang="fi-FI" sz="2000" b="1" dirty="0" smtClean="0"/>
              <a:t>kiistattomat j</a:t>
            </a:r>
            <a:r>
              <a:rPr lang="fi-FI" sz="2000" dirty="0" smtClean="0"/>
              <a:t>a samalla pystytään luomaan </a:t>
            </a:r>
            <a:r>
              <a:rPr lang="fi-FI" sz="2000" b="1" dirty="0" smtClean="0"/>
              <a:t>uudenlaisia kasvunäkymiä alueen elinkeinoelämälle.</a:t>
            </a:r>
          </a:p>
          <a:p>
            <a:endParaRPr lang="fi-FI" sz="2000" b="1" dirty="0" smtClean="0"/>
          </a:p>
          <a:p>
            <a:pPr>
              <a:buFont typeface="Arial" charset="0"/>
              <a:buNone/>
            </a:pPr>
            <a:endParaRPr lang="fi-FI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 smtClean="0"/>
          </a:p>
        </p:txBody>
      </p:sp>
      <p:sp>
        <p:nvSpPr>
          <p:cNvPr id="13315" name="Sisällön paikkamerkki 2"/>
          <p:cNvSpPr>
            <a:spLocks noGrp="1"/>
          </p:cNvSpPr>
          <p:nvPr>
            <p:ph idx="1"/>
          </p:nvPr>
        </p:nvSpPr>
        <p:spPr>
          <a:xfrm>
            <a:off x="179388" y="620713"/>
            <a:ext cx="8964612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i-FI" sz="2400" b="1" dirty="0" smtClean="0"/>
              <a:t>Päästövähennys 2012 alkuun mennessä 15% luokkaa ilman </a:t>
            </a:r>
            <a:r>
              <a:rPr lang="fi-FI" sz="2400" b="1" dirty="0" err="1" smtClean="0"/>
              <a:t>Yaraa</a:t>
            </a:r>
            <a:r>
              <a:rPr lang="fi-FI" sz="2400" b="1" dirty="0" smtClean="0"/>
              <a:t>, 85 % päästövähennystavoite vuoteen 2020 mennessä</a:t>
            </a:r>
          </a:p>
          <a:p>
            <a:pPr>
              <a:buFont typeface="Arial" charset="0"/>
              <a:buNone/>
            </a:pPr>
            <a:r>
              <a:rPr lang="fi-FI" sz="2400" b="1" dirty="0" smtClean="0"/>
              <a:t>Kaupungin panostus energiatehokkuuteen, esim. kaukovalvonnan toteuttaminen suurimmassa kiinteistöissä (17)</a:t>
            </a:r>
            <a:endParaRPr lang="fi-FI" sz="1800" dirty="0" smtClean="0"/>
          </a:p>
          <a:p>
            <a:pPr lvl="2"/>
            <a:r>
              <a:rPr lang="fi-FI" sz="1800" dirty="0" smtClean="0"/>
              <a:t>Alku- ja laajennusinvestoinnit 2002-2011		370 000 €</a:t>
            </a:r>
          </a:p>
          <a:p>
            <a:pPr lvl="2"/>
            <a:r>
              <a:rPr lang="fi-FI" sz="1800" dirty="0" smtClean="0"/>
              <a:t>Säästö vuositasolla nyt 				150 000 € </a:t>
            </a:r>
          </a:p>
          <a:p>
            <a:pPr lvl="2"/>
            <a:r>
              <a:rPr lang="fi-FI" sz="1800" dirty="0" smtClean="0"/>
              <a:t>Säätö yhteensä tähän mennessä			420 000 €</a:t>
            </a:r>
            <a:endParaRPr lang="fi-FI" dirty="0" smtClean="0"/>
          </a:p>
          <a:p>
            <a:pPr>
              <a:buFont typeface="Arial" charset="0"/>
              <a:buNone/>
            </a:pPr>
            <a:r>
              <a:rPr lang="fi-FI" sz="2400" dirty="0" smtClean="0"/>
              <a:t> </a:t>
            </a:r>
            <a:r>
              <a:rPr lang="fi-FI" b="1" dirty="0" smtClean="0"/>
              <a:t>Uusia työpaikkoja </a:t>
            </a:r>
            <a:r>
              <a:rPr lang="fi-FI" sz="1800" dirty="0" smtClean="0"/>
              <a:t>viimeisen kahden vuoden aikana</a:t>
            </a:r>
            <a:endParaRPr lang="fi-FI" sz="1600" dirty="0" smtClean="0"/>
          </a:p>
          <a:p>
            <a:pPr lvl="1">
              <a:buFont typeface="Arial" charset="0"/>
              <a:buChar char="•"/>
            </a:pPr>
            <a:r>
              <a:rPr lang="fi-FI" sz="1600" b="1" dirty="0" smtClean="0"/>
              <a:t>	 </a:t>
            </a:r>
            <a:r>
              <a:rPr lang="fi-FI" sz="1800" dirty="0" smtClean="0"/>
              <a:t>Sähkö- ja hybridiautot			250</a:t>
            </a:r>
          </a:p>
          <a:p>
            <a:pPr lvl="1">
              <a:buFont typeface="Arial" charset="0"/>
              <a:buChar char="•"/>
            </a:pPr>
            <a:r>
              <a:rPr lang="fi-FI" sz="1800" dirty="0" smtClean="0"/>
              <a:t>     Muille vihreän teollisuuden aloille		115</a:t>
            </a:r>
          </a:p>
          <a:p>
            <a:pPr lvl="2"/>
            <a:r>
              <a:rPr lang="fi-FI" sz="1200" dirty="0" smtClean="0"/>
              <a:t>Integroitu elintarvikekonsepti (ks. seuraava sivu)</a:t>
            </a:r>
          </a:p>
          <a:p>
            <a:pPr lvl="2"/>
            <a:r>
              <a:rPr lang="fi-FI" sz="1200" dirty="0" smtClean="0"/>
              <a:t>Renkaiden pinnoitus kierrätysmateriaalilla</a:t>
            </a:r>
          </a:p>
          <a:p>
            <a:pPr lvl="2"/>
            <a:r>
              <a:rPr lang="fi-FI" sz="1200" dirty="0" smtClean="0"/>
              <a:t>Biohajoavien materiaalien valmistus</a:t>
            </a:r>
          </a:p>
          <a:p>
            <a:pPr lvl="2"/>
            <a:r>
              <a:rPr lang="fi-FI" sz="1200" dirty="0" smtClean="0"/>
              <a:t>Hybridilossit </a:t>
            </a:r>
          </a:p>
          <a:p>
            <a:pPr lvl="2"/>
            <a:r>
              <a:rPr lang="fi-FI" sz="1200" dirty="0" smtClean="0"/>
              <a:t>Varaavat hybriditakat</a:t>
            </a:r>
          </a:p>
          <a:p>
            <a:pPr lvl="2"/>
            <a:r>
              <a:rPr lang="fi-FI" sz="1200" dirty="0" smtClean="0"/>
              <a:t>Tuulivoimaloiden osat</a:t>
            </a:r>
          </a:p>
          <a:p>
            <a:pPr lvl="2"/>
            <a:r>
              <a:rPr lang="fi-FI" sz="1200" dirty="0" smtClean="0"/>
              <a:t>Passiivienergiatalot	</a:t>
            </a:r>
            <a:endParaRPr lang="fi-FI" sz="1600" dirty="0" smtClean="0"/>
          </a:p>
          <a:p>
            <a:pPr lvl="1">
              <a:buFont typeface="Arial" charset="0"/>
              <a:buChar char="•"/>
            </a:pPr>
            <a:r>
              <a:rPr lang="fi-FI" sz="1800" dirty="0" smtClean="0"/>
              <a:t>Suunnitteilla ekotehokkaat soijatuotanto- ja etanolituotantolaitokset, yli 350 työpaikkaa</a:t>
            </a:r>
            <a:r>
              <a:rPr lang="fi-FI" sz="1600" dirty="0" smtClean="0"/>
              <a:t>			</a:t>
            </a:r>
          </a:p>
          <a:p>
            <a:pPr lvl="2">
              <a:buFont typeface="Arial" charset="0"/>
              <a:buNone/>
            </a:pPr>
            <a:r>
              <a:rPr lang="fi-FI" sz="1200" dirty="0" smtClean="0"/>
              <a:t>		</a:t>
            </a:r>
          </a:p>
        </p:txBody>
      </p:sp>
      <p:sp>
        <p:nvSpPr>
          <p:cNvPr id="4" name="Otsikko 1"/>
          <p:cNvSpPr txBox="1">
            <a:spLocks/>
          </p:cNvSpPr>
          <p:nvPr/>
        </p:nvSpPr>
        <p:spPr bwMode="auto">
          <a:xfrm>
            <a:off x="0" y="-1714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Case Uusikaupunki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HINK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6923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INKU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928</TotalTime>
  <Words>560</Words>
  <Application>Microsoft Office PowerPoint</Application>
  <PresentationFormat>On-screen Show (4:3)</PresentationFormat>
  <Paragraphs>148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Office-teema</vt:lpstr>
      <vt:lpstr> Kohti hiilineutraalia kuntaa (HINKU) – missä mennään?   Professori Jyri Seppälä Suomen ympäristökeskus Ilmastoareena, 24.4.2012</vt:lpstr>
      <vt:lpstr>Kohti hiilineutraalia kuntaa (HINKU)  Kunnat toimivat  edelläkävijöinä ja laboratorioina kasvihuonekaasupäästöjen vähentämiseksi  (-80 % 2007 – 2030)</vt:lpstr>
      <vt:lpstr>Tehdään mahdoton mahdolliseksi!</vt:lpstr>
      <vt:lpstr>Kunnat</vt:lpstr>
      <vt:lpstr>HINKU-kriteerit</vt:lpstr>
      <vt:lpstr>HINKU-laajentuminen</vt:lpstr>
      <vt:lpstr>Keskusteluja muiden mukaantulosta</vt:lpstr>
      <vt:lpstr>MIKSI?</vt:lpstr>
      <vt:lpstr>PowerPoint Presentation</vt:lpstr>
      <vt:lpstr>PowerPoint Presentation</vt:lpstr>
      <vt:lpstr>HINKU-käytännössä</vt:lpstr>
      <vt:lpstr>  Parhaat käytännöt esiin!   </vt:lpstr>
      <vt:lpstr>Toteutuneet toimenpiteet HINKUMappiin - päästövähennykset, käytännön kokemukset ja kustannukset (jos tietoa)</vt:lpstr>
      <vt:lpstr>Ajankohtaista (1/2)</vt:lpstr>
      <vt:lpstr>Ajankohtaista (2/2)</vt:lpstr>
      <vt:lpstr>  Tavoitteena valtakunnallisesti mahdollisimman  kattava integroiva toiminta  </vt:lpstr>
      <vt:lpstr>Kiitos!  www.ymparisto.fi/hinku</vt:lpstr>
    </vt:vector>
  </TitlesOfParts>
  <Company>Ympäristöhallinto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toivonenk</dc:creator>
  <cp:lastModifiedBy>Hiltunen Laura</cp:lastModifiedBy>
  <cp:revision>140</cp:revision>
  <dcterms:created xsi:type="dcterms:W3CDTF">2011-02-28T11:45:45Z</dcterms:created>
  <dcterms:modified xsi:type="dcterms:W3CDTF">2014-02-27T10:39:20Z</dcterms:modified>
</cp:coreProperties>
</file>